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SimSun-ExtB" pitchFamily="49" charset="-122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ormorant Garamond Bold" charset="-52"/>
      <p:regular r:id="rId26"/>
    </p:embeddedFont>
    <p:embeddedFont>
      <p:font typeface="Red Hat Display" charset="0"/>
      <p:regular r:id="rId27"/>
    </p:embeddedFont>
    <p:embeddedFont>
      <p:font typeface="Sitka Subheading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57.sv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27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9.svg"/><Relationship Id="rId4" Type="http://schemas.openxmlformats.org/officeDocument/2006/relationships/image" Target="../media/image45.png"/><Relationship Id="rId9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6.svg"/><Relationship Id="rId7" Type="http://schemas.openxmlformats.org/officeDocument/2006/relationships/image" Target="../media/image59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1.svg"/><Relationship Id="rId4" Type="http://schemas.openxmlformats.org/officeDocument/2006/relationships/image" Target="../media/image39.png"/><Relationship Id="rId9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9.svg"/><Relationship Id="rId7" Type="http://schemas.openxmlformats.org/officeDocument/2006/relationships/image" Target="../media/image8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83.svg"/><Relationship Id="rId4" Type="http://schemas.openxmlformats.org/officeDocument/2006/relationships/image" Target="../media/image56.png"/><Relationship Id="rId9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ser\Downloads\IMG_9427.MOV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jpe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17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4.svg"/><Relationship Id="rId4" Type="http://schemas.openxmlformats.org/officeDocument/2006/relationships/image" Target="../media/image21.png"/><Relationship Id="rId9" Type="http://schemas.openxmlformats.org/officeDocument/2006/relationships/image" Target="../media/image3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12" Type="http://schemas.openxmlformats.org/officeDocument/2006/relationships/image" Target="../media/image49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47.sv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92151"/>
            <a:ext cx="18288000" cy="229484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365539" y="-1879430"/>
            <a:ext cx="4837564" cy="4954675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727850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4788131" y="0"/>
                </a:moveTo>
                <a:lnTo>
                  <a:pt x="0" y="0"/>
                </a:lnTo>
                <a:lnTo>
                  <a:pt x="0" y="10287000"/>
                </a:lnTo>
                <a:lnTo>
                  <a:pt x="4788131" y="102870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84897" y="-1879430"/>
            <a:ext cx="4886117" cy="5004403"/>
          </a:xfrm>
          <a:custGeom>
            <a:avLst/>
            <a:gdLst/>
            <a:ahLst/>
            <a:cxnLst/>
            <a:rect l="l" t="t" r="r" b="b"/>
            <a:pathLst>
              <a:path w="4886117" h="5004403">
                <a:moveTo>
                  <a:pt x="0" y="0"/>
                </a:moveTo>
                <a:lnTo>
                  <a:pt x="4886117" y="0"/>
                </a:lnTo>
                <a:lnTo>
                  <a:pt x="4886117" y="5004403"/>
                </a:lnTo>
                <a:lnTo>
                  <a:pt x="0" y="500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7981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0" y="0"/>
                </a:moveTo>
                <a:lnTo>
                  <a:pt x="4788131" y="0"/>
                </a:lnTo>
                <a:lnTo>
                  <a:pt x="4788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84896" y="3742992"/>
            <a:ext cx="9988325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12300" b="1" dirty="0">
                <a:solidFill>
                  <a:srgbClr val="D1B266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СОЗВЕЗДИЕ ТАЛАНТОВ </a:t>
            </a:r>
          </a:p>
          <a:p>
            <a:pPr algn="ctr">
              <a:lnSpc>
                <a:spcPts val="462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7330874" y="7929664"/>
            <a:ext cx="7678336" cy="3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Наша</a:t>
            </a:r>
            <a:r>
              <a:rPr lang="en-US" sz="2960" b="1" dirty="0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 </a:t>
            </a: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команда</a:t>
            </a:r>
            <a:r>
              <a:rPr lang="en-US" sz="2960" b="1" dirty="0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: </a:t>
            </a: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Лучики</a:t>
            </a:r>
            <a:endParaRPr lang="en-US" sz="2960" b="1" dirty="0">
              <a:solidFill>
                <a:srgbClr val="1F222B"/>
              </a:solidFill>
              <a:latin typeface="Times New Roman" pitchFamily="18" charset="0"/>
              <a:ea typeface="The Seasons Bold"/>
              <a:cs typeface="Times New Roman" pitchFamily="18" charset="0"/>
              <a:sym typeface="The Seasons Bold"/>
            </a:endParaRPr>
          </a:p>
          <a:p>
            <a:pPr algn="ctr">
              <a:lnSpc>
                <a:spcPts val="4144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27"/>
              </a:lnSpc>
            </a:pP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Педагоги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: </a:t>
            </a: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Кудрякова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 Е. В., </a:t>
            </a: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воспитатель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,</a:t>
            </a:r>
          </a:p>
          <a:p>
            <a:pPr algn="ctr">
              <a:lnSpc>
                <a:spcPts val="4027"/>
              </a:lnSpc>
            </a:pP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Гущина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 С. А. , </a:t>
            </a:r>
            <a:r>
              <a:rPr lang="en-US" sz="2876" dirty="0" err="1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учитель</a:t>
            </a:r>
            <a:r>
              <a:rPr lang="ru-RU" sz="2876" dirty="0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-</a:t>
            </a:r>
            <a:r>
              <a:rPr lang="en-US" sz="2876" dirty="0" err="1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логопед</a:t>
            </a:r>
            <a:endParaRPr lang="en-US" sz="2876" dirty="0">
              <a:solidFill>
                <a:srgbClr val="1F222B"/>
              </a:solidFill>
              <a:latin typeface="Times New Roman" pitchFamily="18" charset="0"/>
              <a:ea typeface="The Seasons"/>
              <a:cs typeface="Times New Roman" pitchFamily="18" charset="0"/>
              <a:sym typeface="The Seasons"/>
            </a:endParaRPr>
          </a:p>
          <a:p>
            <a:pPr algn="ctr">
              <a:lnSpc>
                <a:spcPts val="5355"/>
              </a:lnSpc>
            </a:pPr>
            <a:endParaRPr/>
          </a:p>
          <a:p>
            <a:pPr algn="ctr">
              <a:lnSpc>
                <a:spcPts val="5355"/>
              </a:lnSpc>
            </a:pPr>
            <a:endParaRPr/>
          </a:p>
        </p:txBody>
      </p:sp>
      <p:sp>
        <p:nvSpPr>
          <p:cNvPr id="10" name="Freeform 10"/>
          <p:cNvSpPr/>
          <p:nvPr/>
        </p:nvSpPr>
        <p:spPr>
          <a:xfrm flipH="1">
            <a:off x="1306055" y="3075245"/>
            <a:ext cx="2807692" cy="6251946"/>
          </a:xfrm>
          <a:custGeom>
            <a:avLst/>
            <a:gdLst/>
            <a:ahLst/>
            <a:cxnLst/>
            <a:rect l="l" t="t" r="r" b="b"/>
            <a:pathLst>
              <a:path w="2807692" h="6251946">
                <a:moveTo>
                  <a:pt x="2807692" y="0"/>
                </a:moveTo>
                <a:lnTo>
                  <a:pt x="0" y="0"/>
                </a:lnTo>
                <a:lnTo>
                  <a:pt x="0" y="6251946"/>
                </a:lnTo>
                <a:lnTo>
                  <a:pt x="2807692" y="6251946"/>
                </a:lnTo>
                <a:lnTo>
                  <a:pt x="28076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32095" y="3454046"/>
            <a:ext cx="3182809" cy="6251946"/>
          </a:xfrm>
          <a:custGeom>
            <a:avLst/>
            <a:gdLst/>
            <a:ahLst/>
            <a:cxnLst/>
            <a:rect l="l" t="t" r="r" b="b"/>
            <a:pathLst>
              <a:path w="3182809" h="6251946">
                <a:moveTo>
                  <a:pt x="0" y="0"/>
                </a:moveTo>
                <a:lnTo>
                  <a:pt x="3182808" y="0"/>
                </a:lnTo>
                <a:lnTo>
                  <a:pt x="3182808" y="6251945"/>
                </a:lnTo>
                <a:lnTo>
                  <a:pt x="0" y="62519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4163" y="185465"/>
            <a:ext cx="16795137" cy="115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2"/>
              </a:lnSpc>
              <a:spcBef>
                <a:spcPct val="0"/>
              </a:spcBef>
            </a:pPr>
            <a:r>
              <a:rPr lang="en-US" sz="3201" b="1" dirty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МУНИЦИПАЛЬНОЕ АВТОНОМНОЕ ДОШКОЛЬНОЕ ОБРАЗОВАТЕЛЬНОЕ </a:t>
            </a:r>
            <a:r>
              <a:rPr lang="en-US" sz="3201" b="1" dirty="0" smtClean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УЧРЕЖДЕНИЕ</a:t>
            </a:r>
          </a:p>
          <a:p>
            <a:pPr algn="ctr">
              <a:lnSpc>
                <a:spcPts val="4482"/>
              </a:lnSpc>
              <a:spcBef>
                <a:spcPct val="0"/>
              </a:spcBef>
            </a:pPr>
            <a:r>
              <a:rPr lang="en-US" sz="3201" b="1" dirty="0" smtClean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 </a:t>
            </a:r>
            <a:r>
              <a:rPr lang="en-US" sz="3201" b="1" dirty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ДЕТСКИЙ САД №223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67706" y="6338177"/>
            <a:ext cx="1199566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D1B266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ПОСТАНОВКА “ОТОМСТИЛА”</a:t>
            </a:r>
          </a:p>
        </p:txBody>
      </p:sp>
      <p:pic>
        <p:nvPicPr>
          <p:cNvPr id="19458" name="Picture 2" descr="https://avatars.mds.yandex.net/get-socsnippets/5320700/2a00000191494dcf4dade631324c7dcfb046/square_8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85846" cy="1285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020" y="2863253"/>
            <a:ext cx="4731938" cy="5634825"/>
          </a:xfrm>
          <a:custGeom>
            <a:avLst/>
            <a:gdLst/>
            <a:ahLst/>
            <a:cxnLst/>
            <a:rect l="l" t="t" r="r" b="b"/>
            <a:pathLst>
              <a:path w="4731938" h="5634825">
                <a:moveTo>
                  <a:pt x="0" y="0"/>
                </a:moveTo>
                <a:lnTo>
                  <a:pt x="4731938" y="0"/>
                </a:lnTo>
                <a:lnTo>
                  <a:pt x="4731938" y="5634826"/>
                </a:lnTo>
                <a:lnTo>
                  <a:pt x="0" y="563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15" r="-756"/>
            </a:stretch>
          </a:blipFill>
          <a:ln w="85725" cap="sq">
            <a:solidFill>
              <a:srgbClr val="343741"/>
            </a:solidFill>
            <a:prstDash val="dash"/>
            <a:miter/>
          </a:ln>
        </p:spPr>
      </p:sp>
      <p:sp>
        <p:nvSpPr>
          <p:cNvPr id="3" name="Freeform 3"/>
          <p:cNvSpPr/>
          <p:nvPr/>
        </p:nvSpPr>
        <p:spPr>
          <a:xfrm>
            <a:off x="5683483" y="391175"/>
            <a:ext cx="6400192" cy="4266252"/>
          </a:xfrm>
          <a:custGeom>
            <a:avLst/>
            <a:gdLst/>
            <a:ahLst/>
            <a:cxnLst/>
            <a:rect l="l" t="t" r="r" b="b"/>
            <a:pathLst>
              <a:path w="6400192" h="4266252">
                <a:moveTo>
                  <a:pt x="0" y="0"/>
                </a:moveTo>
                <a:lnTo>
                  <a:pt x="6400192" y="0"/>
                </a:lnTo>
                <a:lnTo>
                  <a:pt x="6400192" y="4266252"/>
                </a:lnTo>
                <a:lnTo>
                  <a:pt x="0" y="42662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4" b="-13611"/>
            </a:stretch>
          </a:blipFill>
          <a:ln w="85725" cap="sq">
            <a:solidFill>
              <a:srgbClr val="343741"/>
            </a:solidFill>
            <a:prstDash val="dash"/>
            <a:miter/>
          </a:ln>
        </p:spPr>
      </p:sp>
      <p:sp>
        <p:nvSpPr>
          <p:cNvPr id="4" name="Freeform 4"/>
          <p:cNvSpPr/>
          <p:nvPr/>
        </p:nvSpPr>
        <p:spPr>
          <a:xfrm>
            <a:off x="5867526" y="5418744"/>
            <a:ext cx="6277488" cy="4868256"/>
          </a:xfrm>
          <a:custGeom>
            <a:avLst/>
            <a:gdLst/>
            <a:ahLst/>
            <a:cxnLst/>
            <a:rect l="l" t="t" r="r" b="b"/>
            <a:pathLst>
              <a:path w="6277488" h="4868256">
                <a:moveTo>
                  <a:pt x="0" y="0"/>
                </a:moveTo>
                <a:lnTo>
                  <a:pt x="6277488" y="0"/>
                </a:lnTo>
                <a:lnTo>
                  <a:pt x="6277488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430" t="-9731" r="-1281" b="-6043"/>
            </a:stretch>
          </a:blipFill>
          <a:ln w="85725" cap="sq">
            <a:solidFill>
              <a:srgbClr val="343741"/>
            </a:solidFill>
            <a:prstDash val="dash"/>
            <a:miter/>
          </a:ln>
        </p:spPr>
      </p:sp>
      <p:sp>
        <p:nvSpPr>
          <p:cNvPr id="5" name="Freeform 5"/>
          <p:cNvSpPr/>
          <p:nvPr/>
        </p:nvSpPr>
        <p:spPr>
          <a:xfrm>
            <a:off x="13100582" y="3351827"/>
            <a:ext cx="4158718" cy="6208904"/>
          </a:xfrm>
          <a:custGeom>
            <a:avLst/>
            <a:gdLst/>
            <a:ahLst/>
            <a:cxnLst/>
            <a:rect l="l" t="t" r="r" b="b"/>
            <a:pathLst>
              <a:path w="4158718" h="6208904">
                <a:moveTo>
                  <a:pt x="0" y="0"/>
                </a:moveTo>
                <a:lnTo>
                  <a:pt x="4158718" y="0"/>
                </a:lnTo>
                <a:lnTo>
                  <a:pt x="4158718" y="6208904"/>
                </a:lnTo>
                <a:lnTo>
                  <a:pt x="0" y="6208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079" t="-10867" b="-1729"/>
            </a:stretch>
          </a:blipFill>
          <a:ln w="85725" cap="sq">
            <a:solidFill>
              <a:srgbClr val="343741"/>
            </a:solidFill>
            <a:prstDash val="dash"/>
            <a:miter/>
          </a:ln>
        </p:spPr>
      </p:sp>
      <p:sp>
        <p:nvSpPr>
          <p:cNvPr id="6" name="Freeform 6"/>
          <p:cNvSpPr/>
          <p:nvPr/>
        </p:nvSpPr>
        <p:spPr>
          <a:xfrm rot="835602">
            <a:off x="233844" y="450345"/>
            <a:ext cx="2603825" cy="1786875"/>
          </a:xfrm>
          <a:custGeom>
            <a:avLst/>
            <a:gdLst/>
            <a:ahLst/>
            <a:cxnLst/>
            <a:rect l="l" t="t" r="r" b="b"/>
            <a:pathLst>
              <a:path w="2603825" h="1786875">
                <a:moveTo>
                  <a:pt x="0" y="0"/>
                </a:moveTo>
                <a:lnTo>
                  <a:pt x="2603825" y="0"/>
                </a:lnTo>
                <a:lnTo>
                  <a:pt x="2603825" y="1786874"/>
                </a:lnTo>
                <a:lnTo>
                  <a:pt x="0" y="1786874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548961" y="-1600618"/>
            <a:ext cx="4739039" cy="4661491"/>
          </a:xfrm>
          <a:custGeom>
            <a:avLst/>
            <a:gdLst/>
            <a:ahLst/>
            <a:cxnLst/>
            <a:rect l="l" t="t" r="r" b="b"/>
            <a:pathLst>
              <a:path w="4739039" h="4661491">
                <a:moveTo>
                  <a:pt x="0" y="0"/>
                </a:moveTo>
                <a:lnTo>
                  <a:pt x="4739039" y="0"/>
                </a:lnTo>
                <a:lnTo>
                  <a:pt x="4739039" y="4661491"/>
                </a:lnTo>
                <a:lnTo>
                  <a:pt x="0" y="46614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1201" y="-447035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1" y="0"/>
                </a:lnTo>
                <a:lnTo>
                  <a:pt x="8818901" y="2581533"/>
                </a:lnTo>
                <a:lnTo>
                  <a:pt x="0" y="25815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7700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98276" y="5770626"/>
            <a:ext cx="8506868" cy="4516374"/>
          </a:xfrm>
          <a:custGeom>
            <a:avLst/>
            <a:gdLst/>
            <a:ahLst/>
            <a:cxnLst/>
            <a:rect l="l" t="t" r="r" b="b"/>
            <a:pathLst>
              <a:path w="8506868" h="4516374">
                <a:moveTo>
                  <a:pt x="0" y="0"/>
                </a:moveTo>
                <a:lnTo>
                  <a:pt x="8506868" y="0"/>
                </a:lnTo>
                <a:lnTo>
                  <a:pt x="8506868" y="4516374"/>
                </a:lnTo>
                <a:lnTo>
                  <a:pt x="0" y="45163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58249" y="3803956"/>
            <a:ext cx="10425314" cy="1145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3"/>
              </a:lnSpc>
            </a:pPr>
            <a:r>
              <a:rPr lang="en-US" sz="9992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ТЕАТР ЛОЖЕК </a:t>
            </a:r>
          </a:p>
        </p:txBody>
      </p:sp>
      <p:sp>
        <p:nvSpPr>
          <p:cNvPr id="6" name="Freeform 6"/>
          <p:cNvSpPr/>
          <p:nvPr/>
        </p:nvSpPr>
        <p:spPr>
          <a:xfrm>
            <a:off x="13184585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0930">
            <a:off x="1053204" y="469375"/>
            <a:ext cx="6913707" cy="4306938"/>
          </a:xfrm>
          <a:custGeom>
            <a:avLst/>
            <a:gdLst/>
            <a:ahLst/>
            <a:cxnLst/>
            <a:rect l="l" t="t" r="r" b="b"/>
            <a:pathLst>
              <a:path w="6913707" h="4306938">
                <a:moveTo>
                  <a:pt x="0" y="0"/>
                </a:moveTo>
                <a:lnTo>
                  <a:pt x="6913707" y="0"/>
                </a:lnTo>
                <a:lnTo>
                  <a:pt x="6913707" y="4306939"/>
                </a:lnTo>
                <a:lnTo>
                  <a:pt x="0" y="43069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11" r="-390" b="-1345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1373949">
            <a:off x="10609475" y="750829"/>
            <a:ext cx="6810374" cy="4306938"/>
          </a:xfrm>
          <a:custGeom>
            <a:avLst/>
            <a:gdLst/>
            <a:ahLst/>
            <a:cxnLst/>
            <a:rect l="l" t="t" r="r" b="b"/>
            <a:pathLst>
              <a:path w="6810374" h="4306938">
                <a:moveTo>
                  <a:pt x="0" y="0"/>
                </a:moveTo>
                <a:lnTo>
                  <a:pt x="6810374" y="0"/>
                </a:lnTo>
                <a:lnTo>
                  <a:pt x="6810374" y="4306938"/>
                </a:lnTo>
                <a:lnTo>
                  <a:pt x="0" y="4306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594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4234350" y="4815033"/>
            <a:ext cx="3856782" cy="5634825"/>
          </a:xfrm>
          <a:custGeom>
            <a:avLst/>
            <a:gdLst/>
            <a:ahLst/>
            <a:cxnLst/>
            <a:rect l="l" t="t" r="r" b="b"/>
            <a:pathLst>
              <a:path w="3856782" h="5634825">
                <a:moveTo>
                  <a:pt x="0" y="0"/>
                </a:moveTo>
                <a:lnTo>
                  <a:pt x="3856781" y="0"/>
                </a:lnTo>
                <a:lnTo>
                  <a:pt x="3856781" y="5634825"/>
                </a:lnTo>
                <a:lnTo>
                  <a:pt x="0" y="56348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56" r="-24281" b="-4963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9351650" y="4815033"/>
            <a:ext cx="3953430" cy="5634825"/>
          </a:xfrm>
          <a:custGeom>
            <a:avLst/>
            <a:gdLst/>
            <a:ahLst/>
            <a:cxnLst/>
            <a:rect l="l" t="t" r="r" b="b"/>
            <a:pathLst>
              <a:path w="3953430" h="5634825">
                <a:moveTo>
                  <a:pt x="0" y="0"/>
                </a:moveTo>
                <a:lnTo>
                  <a:pt x="3953429" y="0"/>
                </a:lnTo>
                <a:lnTo>
                  <a:pt x="3953429" y="5634825"/>
                </a:lnTo>
                <a:lnTo>
                  <a:pt x="0" y="5634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5" t="-17928" r="-23796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2168150">
            <a:off x="-7546318" y="-782158"/>
            <a:ext cx="11684508" cy="6267145"/>
          </a:xfrm>
          <a:custGeom>
            <a:avLst/>
            <a:gdLst/>
            <a:ahLst/>
            <a:cxnLst/>
            <a:rect l="l" t="t" r="r" b="b"/>
            <a:pathLst>
              <a:path w="11684508" h="6267145">
                <a:moveTo>
                  <a:pt x="0" y="0"/>
                </a:moveTo>
                <a:lnTo>
                  <a:pt x="11684508" y="0"/>
                </a:lnTo>
                <a:lnTo>
                  <a:pt x="11684508" y="6267145"/>
                </a:lnTo>
                <a:lnTo>
                  <a:pt x="0" y="6267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45240">
            <a:off x="14942237" y="4082767"/>
            <a:ext cx="11684508" cy="6267145"/>
          </a:xfrm>
          <a:custGeom>
            <a:avLst/>
            <a:gdLst/>
            <a:ahLst/>
            <a:cxnLst/>
            <a:rect l="l" t="t" r="r" b="b"/>
            <a:pathLst>
              <a:path w="11684508" h="6267145">
                <a:moveTo>
                  <a:pt x="0" y="0"/>
                </a:moveTo>
                <a:lnTo>
                  <a:pt x="11684508" y="0"/>
                </a:lnTo>
                <a:lnTo>
                  <a:pt x="11684508" y="6267145"/>
                </a:lnTo>
                <a:lnTo>
                  <a:pt x="0" y="62671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92151"/>
            <a:ext cx="18288000" cy="229484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184585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82343" y="2160114"/>
            <a:ext cx="5976957" cy="6979461"/>
          </a:xfrm>
          <a:custGeom>
            <a:avLst/>
            <a:gdLst/>
            <a:ahLst/>
            <a:cxnLst/>
            <a:rect l="l" t="t" r="r" b="b"/>
            <a:pathLst>
              <a:path w="5976957" h="6979461">
                <a:moveTo>
                  <a:pt x="0" y="0"/>
                </a:moveTo>
                <a:lnTo>
                  <a:pt x="5976957" y="0"/>
                </a:lnTo>
                <a:lnTo>
                  <a:pt x="5976957" y="6979462"/>
                </a:lnTo>
                <a:lnTo>
                  <a:pt x="0" y="6979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34549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715487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481562" y="4723024"/>
            <a:ext cx="4161639" cy="4954333"/>
          </a:xfrm>
          <a:custGeom>
            <a:avLst/>
            <a:gdLst/>
            <a:ahLst/>
            <a:cxnLst/>
            <a:rect l="l" t="t" r="r" b="b"/>
            <a:pathLst>
              <a:path w="4161639" h="4954333">
                <a:moveTo>
                  <a:pt x="4161639" y="0"/>
                </a:moveTo>
                <a:lnTo>
                  <a:pt x="0" y="0"/>
                </a:lnTo>
                <a:lnTo>
                  <a:pt x="0" y="4954333"/>
                </a:lnTo>
                <a:lnTo>
                  <a:pt x="4161639" y="4954333"/>
                </a:lnTo>
                <a:lnTo>
                  <a:pt x="41616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79262" y="2160114"/>
            <a:ext cx="4583120" cy="2166566"/>
          </a:xfrm>
          <a:custGeom>
            <a:avLst/>
            <a:gdLst/>
            <a:ahLst/>
            <a:cxnLst/>
            <a:rect l="l" t="t" r="r" b="b"/>
            <a:pathLst>
              <a:path w="4583120" h="2166566">
                <a:moveTo>
                  <a:pt x="0" y="0"/>
                </a:moveTo>
                <a:lnTo>
                  <a:pt x="4583120" y="0"/>
                </a:lnTo>
                <a:lnTo>
                  <a:pt x="4583120" y="2166566"/>
                </a:lnTo>
                <a:lnTo>
                  <a:pt x="0" y="2166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92499" y="3845353"/>
            <a:ext cx="10489845" cy="24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9"/>
              </a:lnSpc>
            </a:pPr>
            <a:r>
              <a:rPr lang="en-US" sz="10771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ПРЕДМЕТНЫЙ ТЕАТР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11959" y="3196678"/>
            <a:ext cx="3517726" cy="649135"/>
            <a:chOff x="0" y="0"/>
            <a:chExt cx="926479" cy="1709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6479" cy="170965"/>
            </a:xfrm>
            <a:custGeom>
              <a:avLst/>
              <a:gdLst/>
              <a:ahLst/>
              <a:cxnLst/>
              <a:rect l="l" t="t" r="r" b="b"/>
              <a:pathLst>
                <a:path w="926479" h="170965">
                  <a:moveTo>
                    <a:pt x="0" y="0"/>
                  </a:moveTo>
                  <a:lnTo>
                    <a:pt x="926479" y="0"/>
                  </a:lnTo>
                  <a:lnTo>
                    <a:pt x="926479" y="170965"/>
                  </a:lnTo>
                  <a:lnTo>
                    <a:pt x="0" y="170965"/>
                  </a:lnTo>
                  <a:close/>
                </a:path>
              </a:pathLst>
            </a:custGeom>
            <a:solidFill>
              <a:srgbClr val="FEFA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26479" cy="2090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2105" y="1927151"/>
            <a:ext cx="7960894" cy="5577396"/>
          </a:xfrm>
          <a:custGeom>
            <a:avLst/>
            <a:gdLst/>
            <a:ahLst/>
            <a:cxnLst/>
            <a:rect l="l" t="t" r="r" b="b"/>
            <a:pathLst>
              <a:path w="7960894" h="5577396">
                <a:moveTo>
                  <a:pt x="0" y="0"/>
                </a:moveTo>
                <a:lnTo>
                  <a:pt x="7960894" y="0"/>
                </a:lnTo>
                <a:lnTo>
                  <a:pt x="7960894" y="5577396"/>
                </a:lnTo>
                <a:lnTo>
                  <a:pt x="0" y="5577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87857" y="3949601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5499">
            <a:off x="8534621" y="1050829"/>
            <a:ext cx="9274624" cy="2923796"/>
          </a:xfrm>
          <a:custGeom>
            <a:avLst/>
            <a:gdLst/>
            <a:ahLst/>
            <a:cxnLst/>
            <a:rect l="l" t="t" r="r" b="b"/>
            <a:pathLst>
              <a:path w="9274624" h="2923796">
                <a:moveTo>
                  <a:pt x="0" y="0"/>
                </a:moveTo>
                <a:lnTo>
                  <a:pt x="9274624" y="0"/>
                </a:lnTo>
                <a:lnTo>
                  <a:pt x="9274624" y="2923797"/>
                </a:lnTo>
                <a:lnTo>
                  <a:pt x="0" y="2923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455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5215" y="1272709"/>
            <a:ext cx="10855236" cy="2454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79"/>
              </a:lnSpc>
            </a:pPr>
            <a:r>
              <a:rPr lang="en-US" sz="10771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СТЕНДОВЫЙ ТЕАТР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9016867"/>
            <a:ext cx="18288000" cy="1270133"/>
            <a:chOff x="0" y="0"/>
            <a:chExt cx="6186311" cy="429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86311" cy="429650"/>
            </a:xfrm>
            <a:custGeom>
              <a:avLst/>
              <a:gdLst/>
              <a:ahLst/>
              <a:cxnLst/>
              <a:rect l="l" t="t" r="r" b="b"/>
              <a:pathLst>
                <a:path w="6186311" h="429650">
                  <a:moveTo>
                    <a:pt x="0" y="0"/>
                  </a:moveTo>
                  <a:lnTo>
                    <a:pt x="6186311" y="0"/>
                  </a:lnTo>
                  <a:lnTo>
                    <a:pt x="6186311" y="429650"/>
                  </a:lnTo>
                  <a:lnTo>
                    <a:pt x="0" y="429650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685649" y="-368661"/>
            <a:ext cx="5556875" cy="10020595"/>
          </a:xfrm>
          <a:custGeom>
            <a:avLst/>
            <a:gdLst/>
            <a:ahLst/>
            <a:cxnLst/>
            <a:rect l="l" t="t" r="r" b="b"/>
            <a:pathLst>
              <a:path w="5556875" h="10020595">
                <a:moveTo>
                  <a:pt x="0" y="0"/>
                </a:moveTo>
                <a:lnTo>
                  <a:pt x="5556875" y="0"/>
                </a:lnTo>
                <a:lnTo>
                  <a:pt x="5556875" y="10020594"/>
                </a:lnTo>
                <a:lnTo>
                  <a:pt x="0" y="100205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31777" y="5030754"/>
            <a:ext cx="8506868" cy="4516374"/>
          </a:xfrm>
          <a:custGeom>
            <a:avLst/>
            <a:gdLst/>
            <a:ahLst/>
            <a:cxnLst/>
            <a:rect l="l" t="t" r="r" b="b"/>
            <a:pathLst>
              <a:path w="8506868" h="4516374">
                <a:moveTo>
                  <a:pt x="0" y="0"/>
                </a:moveTo>
                <a:lnTo>
                  <a:pt x="8506868" y="0"/>
                </a:lnTo>
                <a:lnTo>
                  <a:pt x="8506868" y="4516373"/>
                </a:lnTo>
                <a:lnTo>
                  <a:pt x="0" y="4516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310450" y="-598347"/>
            <a:ext cx="4739039" cy="4661491"/>
          </a:xfrm>
          <a:custGeom>
            <a:avLst/>
            <a:gdLst/>
            <a:ahLst/>
            <a:cxnLst/>
            <a:rect l="l" t="t" r="r" b="b"/>
            <a:pathLst>
              <a:path w="4739039" h="4661491">
                <a:moveTo>
                  <a:pt x="0" y="0"/>
                </a:moveTo>
                <a:lnTo>
                  <a:pt x="4739039" y="0"/>
                </a:lnTo>
                <a:lnTo>
                  <a:pt x="4739039" y="4661491"/>
                </a:lnTo>
                <a:lnTo>
                  <a:pt x="0" y="4661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553828" y="4324103"/>
            <a:ext cx="4368188" cy="5200223"/>
          </a:xfrm>
          <a:custGeom>
            <a:avLst/>
            <a:gdLst/>
            <a:ahLst/>
            <a:cxnLst/>
            <a:rect l="l" t="t" r="r" b="b"/>
            <a:pathLst>
              <a:path w="4368188" h="5200223">
                <a:moveTo>
                  <a:pt x="4368188" y="0"/>
                </a:moveTo>
                <a:lnTo>
                  <a:pt x="0" y="0"/>
                </a:lnTo>
                <a:lnTo>
                  <a:pt x="0" y="5200223"/>
                </a:lnTo>
                <a:lnTo>
                  <a:pt x="4368188" y="5200223"/>
                </a:lnTo>
                <a:lnTo>
                  <a:pt x="436818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0645" y="415661"/>
            <a:ext cx="4071023" cy="5102871"/>
          </a:xfrm>
          <a:custGeom>
            <a:avLst/>
            <a:gdLst/>
            <a:ahLst/>
            <a:cxnLst/>
            <a:rect l="l" t="t" r="r" b="b"/>
            <a:pathLst>
              <a:path w="4071023" h="5102871">
                <a:moveTo>
                  <a:pt x="0" y="0"/>
                </a:moveTo>
                <a:lnTo>
                  <a:pt x="4071024" y="0"/>
                </a:lnTo>
                <a:lnTo>
                  <a:pt x="4071024" y="5102871"/>
                </a:lnTo>
                <a:lnTo>
                  <a:pt x="0" y="51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78" r="-4347" b="-6918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  <p:sp>
        <p:nvSpPr>
          <p:cNvPr id="3" name="Freeform 3"/>
          <p:cNvSpPr/>
          <p:nvPr/>
        </p:nvSpPr>
        <p:spPr>
          <a:xfrm rot="65720">
            <a:off x="12070992" y="5466760"/>
            <a:ext cx="4847911" cy="4676650"/>
          </a:xfrm>
          <a:custGeom>
            <a:avLst/>
            <a:gdLst/>
            <a:ahLst/>
            <a:cxnLst/>
            <a:rect l="l" t="t" r="r" b="b"/>
            <a:pathLst>
              <a:path w="4847911" h="4676650">
                <a:moveTo>
                  <a:pt x="0" y="0"/>
                </a:moveTo>
                <a:lnTo>
                  <a:pt x="4847910" y="0"/>
                </a:lnTo>
                <a:lnTo>
                  <a:pt x="4847910" y="4676650"/>
                </a:lnTo>
                <a:lnTo>
                  <a:pt x="0" y="4676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25" b="-5990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  <p:sp>
        <p:nvSpPr>
          <p:cNvPr id="4" name="Freeform 4"/>
          <p:cNvSpPr/>
          <p:nvPr/>
        </p:nvSpPr>
        <p:spPr>
          <a:xfrm rot="90012">
            <a:off x="12521485" y="474702"/>
            <a:ext cx="4572925" cy="4779789"/>
          </a:xfrm>
          <a:custGeom>
            <a:avLst/>
            <a:gdLst/>
            <a:ahLst/>
            <a:cxnLst/>
            <a:rect l="l" t="t" r="r" b="b"/>
            <a:pathLst>
              <a:path w="4572925" h="4779789">
                <a:moveTo>
                  <a:pt x="0" y="0"/>
                </a:moveTo>
                <a:lnTo>
                  <a:pt x="4572925" y="0"/>
                </a:lnTo>
                <a:lnTo>
                  <a:pt x="4572925" y="4779789"/>
                </a:lnTo>
                <a:lnTo>
                  <a:pt x="0" y="477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562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  <p:sp>
        <p:nvSpPr>
          <p:cNvPr id="5" name="Freeform 5"/>
          <p:cNvSpPr/>
          <p:nvPr/>
        </p:nvSpPr>
        <p:spPr>
          <a:xfrm>
            <a:off x="242040" y="466186"/>
            <a:ext cx="5216470" cy="4847346"/>
          </a:xfrm>
          <a:custGeom>
            <a:avLst/>
            <a:gdLst/>
            <a:ahLst/>
            <a:cxnLst/>
            <a:rect l="l" t="t" r="r" b="b"/>
            <a:pathLst>
              <a:path w="5216470" h="4847346">
                <a:moveTo>
                  <a:pt x="0" y="0"/>
                </a:moveTo>
                <a:lnTo>
                  <a:pt x="5216470" y="0"/>
                </a:lnTo>
                <a:lnTo>
                  <a:pt x="5216470" y="4847346"/>
                </a:lnTo>
                <a:lnTo>
                  <a:pt x="0" y="48473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592" t="-14281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  <p:sp>
        <p:nvSpPr>
          <p:cNvPr id="6" name="Freeform 6"/>
          <p:cNvSpPr/>
          <p:nvPr/>
        </p:nvSpPr>
        <p:spPr>
          <a:xfrm>
            <a:off x="1454535" y="5713894"/>
            <a:ext cx="7689465" cy="4573106"/>
          </a:xfrm>
          <a:custGeom>
            <a:avLst/>
            <a:gdLst/>
            <a:ahLst/>
            <a:cxnLst/>
            <a:rect l="l" t="t" r="r" b="b"/>
            <a:pathLst>
              <a:path w="7689465" h="4573106">
                <a:moveTo>
                  <a:pt x="0" y="0"/>
                </a:moveTo>
                <a:lnTo>
                  <a:pt x="7689465" y="0"/>
                </a:lnTo>
                <a:lnTo>
                  <a:pt x="7689465" y="4573106"/>
                </a:lnTo>
                <a:lnTo>
                  <a:pt x="0" y="457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0560" r="-3529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751040"/>
            <a:ext cx="18288000" cy="1535960"/>
            <a:chOff x="0" y="0"/>
            <a:chExt cx="6186311" cy="519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19572"/>
            </a:xfrm>
            <a:custGeom>
              <a:avLst/>
              <a:gdLst/>
              <a:ahLst/>
              <a:cxnLst/>
              <a:rect l="l" t="t" r="r" b="b"/>
              <a:pathLst>
                <a:path w="6186311" h="519572">
                  <a:moveTo>
                    <a:pt x="0" y="0"/>
                  </a:moveTo>
                  <a:lnTo>
                    <a:pt x="6186311" y="0"/>
                  </a:lnTo>
                  <a:lnTo>
                    <a:pt x="6186311" y="519572"/>
                  </a:lnTo>
                  <a:lnTo>
                    <a:pt x="0" y="519572"/>
                  </a:lnTo>
                  <a:close/>
                </a:path>
              </a:pathLst>
            </a:custGeom>
            <a:solidFill>
              <a:srgbClr val="1F222B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365539" y="-2216714"/>
            <a:ext cx="4837564" cy="4954675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84897" y="-2216714"/>
            <a:ext cx="4837564" cy="4954675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3727850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4788131" y="0"/>
                </a:moveTo>
                <a:lnTo>
                  <a:pt x="0" y="0"/>
                </a:lnTo>
                <a:lnTo>
                  <a:pt x="0" y="10287000"/>
                </a:lnTo>
                <a:lnTo>
                  <a:pt x="4788131" y="102870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7981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0" y="0"/>
                </a:moveTo>
                <a:lnTo>
                  <a:pt x="4788131" y="0"/>
                </a:lnTo>
                <a:lnTo>
                  <a:pt x="4788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1816" y="5430792"/>
            <a:ext cx="2908538" cy="4610074"/>
          </a:xfrm>
          <a:custGeom>
            <a:avLst/>
            <a:gdLst/>
            <a:ahLst/>
            <a:cxnLst/>
            <a:rect l="l" t="t" r="r" b="b"/>
            <a:pathLst>
              <a:path w="2908538" h="4610074">
                <a:moveTo>
                  <a:pt x="0" y="0"/>
                </a:moveTo>
                <a:lnTo>
                  <a:pt x="2908538" y="0"/>
                </a:lnTo>
                <a:lnTo>
                  <a:pt x="2908538" y="4610074"/>
                </a:lnTo>
                <a:lnTo>
                  <a:pt x="0" y="4610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14646" y="4071930"/>
            <a:ext cx="11715832" cy="251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4500" dirty="0">
                <a:solidFill>
                  <a:srgbClr val="1F222B"/>
                </a:solidFill>
                <a:latin typeface="Sitka Subheading" pitchFamily="2" charset="0"/>
                <a:ea typeface="Cormorant Garamond Bold"/>
                <a:cs typeface="Times New Roman" pitchFamily="18" charset="0"/>
                <a:sym typeface="Cormorant Garamond Bold"/>
              </a:rPr>
              <a:t>ПОСЛЕ УВЛЕКАТЕЛЬНОГО ИЗУЧЕНИЯ ВСЕХ ВИДОВ ТЕАТРОВ, МЫ С РЕБЯТАМИ РЕШИЛИ ОСВОИТЬ СВОЮ ТЕАТРАЛЬНУЮ ПОСТАНОВКУ</a:t>
            </a:r>
            <a:r>
              <a:rPr lang="en-US" sz="4500" dirty="0" smtClean="0">
                <a:solidFill>
                  <a:srgbClr val="1F222B"/>
                </a:solidFill>
                <a:latin typeface="Sitka Subheading" pitchFamily="2" charset="0"/>
                <a:ea typeface="Cormorant Garamond Bold"/>
                <a:cs typeface="Times New Roman" pitchFamily="18" charset="0"/>
                <a:sym typeface="Cormorant Garamond Bold"/>
              </a:rPr>
              <a:t>.  МЫ ВЫБРАЛИ РАССКАЗ </a:t>
            </a:r>
            <a:r>
              <a:rPr lang="ru-RU" sz="4500" dirty="0" smtClean="0">
                <a:solidFill>
                  <a:srgbClr val="1F222B"/>
                </a:solidFill>
                <a:latin typeface="Sitka Subheading" pitchFamily="2" charset="0"/>
                <a:ea typeface="Cormorant Garamond Bold"/>
                <a:cs typeface="Times New Roman" pitchFamily="18" charset="0"/>
                <a:sym typeface="Cormorant Garamond Bold"/>
              </a:rPr>
              <a:t/>
            </a:r>
            <a:br>
              <a:rPr lang="ru-RU" sz="4500" dirty="0" smtClean="0">
                <a:solidFill>
                  <a:srgbClr val="1F222B"/>
                </a:solidFill>
                <a:latin typeface="Sitka Subheading" pitchFamily="2" charset="0"/>
                <a:ea typeface="Cormorant Garamond Bold"/>
                <a:cs typeface="Times New Roman" pitchFamily="18" charset="0"/>
                <a:sym typeface="Cormorant Garamond Bold"/>
              </a:rPr>
            </a:br>
            <a:r>
              <a:rPr lang="en-US" sz="4500" dirty="0" smtClean="0">
                <a:solidFill>
                  <a:srgbClr val="1F222B"/>
                </a:solidFill>
                <a:latin typeface="Sitka Subheading" pitchFamily="2" charset="0"/>
                <a:ea typeface="Cormorant Garamond Bold"/>
                <a:cs typeface="Times New Roman" pitchFamily="18" charset="0"/>
                <a:sym typeface="Cormorant Garamond Bold"/>
              </a:rPr>
              <a:t>В. А. ОСЕЕВОЙ “ОТОМСТИЛА”</a:t>
            </a:r>
            <a:endParaRPr lang="en-US" sz="4500" dirty="0">
              <a:solidFill>
                <a:srgbClr val="1F222B"/>
              </a:solidFill>
              <a:latin typeface="Sitka Subheading" pitchFamily="2" charset="0"/>
              <a:ea typeface="Cormorant Garamond Bold"/>
              <a:cs typeface="Times New Roman" pitchFamily="18" charset="0"/>
              <a:sym typeface="Cormorant Garamond Bold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4524718" y="4199171"/>
            <a:ext cx="4907024" cy="5841695"/>
          </a:xfrm>
          <a:custGeom>
            <a:avLst/>
            <a:gdLst/>
            <a:ahLst/>
            <a:cxnLst/>
            <a:rect l="l" t="t" r="r" b="b"/>
            <a:pathLst>
              <a:path w="4907024" h="5841695">
                <a:moveTo>
                  <a:pt x="4907024" y="0"/>
                </a:moveTo>
                <a:lnTo>
                  <a:pt x="0" y="0"/>
                </a:lnTo>
                <a:lnTo>
                  <a:pt x="0" y="5841695"/>
                </a:lnTo>
                <a:lnTo>
                  <a:pt x="4907024" y="5841695"/>
                </a:lnTo>
                <a:lnTo>
                  <a:pt x="49070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9427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7126" y="285716"/>
            <a:ext cx="17430872" cy="9697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92151"/>
            <a:ext cx="18288000" cy="229484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365539" y="-1879430"/>
            <a:ext cx="4837564" cy="4954675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4" y="0"/>
                </a:lnTo>
                <a:lnTo>
                  <a:pt x="4837564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3727850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4788131" y="0"/>
                </a:moveTo>
                <a:lnTo>
                  <a:pt x="0" y="0"/>
                </a:lnTo>
                <a:lnTo>
                  <a:pt x="0" y="10287000"/>
                </a:lnTo>
                <a:lnTo>
                  <a:pt x="4788131" y="10287000"/>
                </a:lnTo>
                <a:lnTo>
                  <a:pt x="478813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84897" y="-1879430"/>
            <a:ext cx="4886117" cy="5004403"/>
          </a:xfrm>
          <a:custGeom>
            <a:avLst/>
            <a:gdLst/>
            <a:ahLst/>
            <a:cxnLst/>
            <a:rect l="l" t="t" r="r" b="b"/>
            <a:pathLst>
              <a:path w="4886117" h="5004403">
                <a:moveTo>
                  <a:pt x="0" y="0"/>
                </a:moveTo>
                <a:lnTo>
                  <a:pt x="4886117" y="0"/>
                </a:lnTo>
                <a:lnTo>
                  <a:pt x="4886117" y="5004403"/>
                </a:lnTo>
                <a:lnTo>
                  <a:pt x="0" y="5004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7981" y="0"/>
            <a:ext cx="4788131" cy="10287000"/>
          </a:xfrm>
          <a:custGeom>
            <a:avLst/>
            <a:gdLst/>
            <a:ahLst/>
            <a:cxnLst/>
            <a:rect l="l" t="t" r="r" b="b"/>
            <a:pathLst>
              <a:path w="4788131" h="10287000">
                <a:moveTo>
                  <a:pt x="0" y="0"/>
                </a:moveTo>
                <a:lnTo>
                  <a:pt x="4788131" y="0"/>
                </a:lnTo>
                <a:lnTo>
                  <a:pt x="47881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84896" y="3742992"/>
            <a:ext cx="9988325" cy="3026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471"/>
              </a:lnSpc>
            </a:pPr>
            <a:r>
              <a:rPr lang="en-US" sz="12300" b="1" dirty="0">
                <a:solidFill>
                  <a:srgbClr val="D1B266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СОЗВЕЗДИЕ ТАЛАНТОВ </a:t>
            </a:r>
          </a:p>
          <a:p>
            <a:pPr algn="ctr">
              <a:lnSpc>
                <a:spcPts val="4620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7330874" y="7929664"/>
            <a:ext cx="7678336" cy="3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4"/>
              </a:lnSpc>
            </a:pP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Наша</a:t>
            </a:r>
            <a:r>
              <a:rPr lang="en-US" sz="2960" b="1" dirty="0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 </a:t>
            </a: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команда</a:t>
            </a:r>
            <a:r>
              <a:rPr lang="en-US" sz="2960" b="1" dirty="0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: </a:t>
            </a:r>
            <a:r>
              <a:rPr lang="en-US" sz="2960" b="1" dirty="0" err="1">
                <a:solidFill>
                  <a:srgbClr val="1F222B"/>
                </a:solidFill>
                <a:latin typeface="Times New Roman" pitchFamily="18" charset="0"/>
                <a:ea typeface="The Seasons Bold"/>
                <a:cs typeface="Times New Roman" pitchFamily="18" charset="0"/>
                <a:sym typeface="The Seasons Bold"/>
              </a:rPr>
              <a:t>Лучики</a:t>
            </a:r>
            <a:endParaRPr lang="en-US" sz="2960" b="1" dirty="0">
              <a:solidFill>
                <a:srgbClr val="1F222B"/>
              </a:solidFill>
              <a:latin typeface="Times New Roman" pitchFamily="18" charset="0"/>
              <a:ea typeface="The Seasons Bold"/>
              <a:cs typeface="Times New Roman" pitchFamily="18" charset="0"/>
              <a:sym typeface="The Seasons Bold"/>
            </a:endParaRPr>
          </a:p>
          <a:p>
            <a:pPr algn="ctr">
              <a:lnSpc>
                <a:spcPts val="4144"/>
              </a:lnSpc>
            </a:pPr>
            <a:endParaRPr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27"/>
              </a:lnSpc>
            </a:pP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Педагоги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: </a:t>
            </a: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Кудрякова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 Е. В., </a:t>
            </a: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воспитатель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,</a:t>
            </a:r>
          </a:p>
          <a:p>
            <a:pPr algn="ctr">
              <a:lnSpc>
                <a:spcPts val="4027"/>
              </a:lnSpc>
            </a:pPr>
            <a:r>
              <a:rPr lang="en-US" sz="2876" dirty="0" err="1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Гущина</a:t>
            </a:r>
            <a:r>
              <a:rPr lang="en-US" sz="2876" dirty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 С. А. , </a:t>
            </a:r>
            <a:r>
              <a:rPr lang="en-US" sz="2876" dirty="0" err="1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учитель</a:t>
            </a:r>
            <a:r>
              <a:rPr lang="ru-RU" sz="2876" dirty="0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-</a:t>
            </a:r>
            <a:r>
              <a:rPr lang="en-US" sz="2876" dirty="0" err="1" smtClean="0">
                <a:solidFill>
                  <a:srgbClr val="1F222B"/>
                </a:solidFill>
                <a:latin typeface="Times New Roman" pitchFamily="18" charset="0"/>
                <a:ea typeface="The Seasons"/>
                <a:cs typeface="Times New Roman" pitchFamily="18" charset="0"/>
                <a:sym typeface="The Seasons"/>
              </a:rPr>
              <a:t>логопед</a:t>
            </a:r>
            <a:endParaRPr lang="en-US" sz="2876" dirty="0">
              <a:solidFill>
                <a:srgbClr val="1F222B"/>
              </a:solidFill>
              <a:latin typeface="Times New Roman" pitchFamily="18" charset="0"/>
              <a:ea typeface="The Seasons"/>
              <a:cs typeface="Times New Roman" pitchFamily="18" charset="0"/>
              <a:sym typeface="The Seasons"/>
            </a:endParaRPr>
          </a:p>
          <a:p>
            <a:pPr algn="ctr">
              <a:lnSpc>
                <a:spcPts val="5355"/>
              </a:lnSpc>
            </a:pPr>
            <a:endParaRPr/>
          </a:p>
          <a:p>
            <a:pPr algn="ctr">
              <a:lnSpc>
                <a:spcPts val="5355"/>
              </a:lnSpc>
            </a:pPr>
            <a:endParaRPr/>
          </a:p>
        </p:txBody>
      </p:sp>
      <p:sp>
        <p:nvSpPr>
          <p:cNvPr id="10" name="Freeform 10"/>
          <p:cNvSpPr/>
          <p:nvPr/>
        </p:nvSpPr>
        <p:spPr>
          <a:xfrm flipH="1">
            <a:off x="1306055" y="3075245"/>
            <a:ext cx="2807692" cy="6251946"/>
          </a:xfrm>
          <a:custGeom>
            <a:avLst/>
            <a:gdLst/>
            <a:ahLst/>
            <a:cxnLst/>
            <a:rect l="l" t="t" r="r" b="b"/>
            <a:pathLst>
              <a:path w="2807692" h="6251946">
                <a:moveTo>
                  <a:pt x="2807692" y="0"/>
                </a:moveTo>
                <a:lnTo>
                  <a:pt x="0" y="0"/>
                </a:lnTo>
                <a:lnTo>
                  <a:pt x="0" y="6251946"/>
                </a:lnTo>
                <a:lnTo>
                  <a:pt x="2807692" y="6251946"/>
                </a:lnTo>
                <a:lnTo>
                  <a:pt x="28076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232095" y="3454046"/>
            <a:ext cx="3182809" cy="6251946"/>
          </a:xfrm>
          <a:custGeom>
            <a:avLst/>
            <a:gdLst/>
            <a:ahLst/>
            <a:cxnLst/>
            <a:rect l="l" t="t" r="r" b="b"/>
            <a:pathLst>
              <a:path w="3182809" h="6251946">
                <a:moveTo>
                  <a:pt x="0" y="0"/>
                </a:moveTo>
                <a:lnTo>
                  <a:pt x="3182808" y="0"/>
                </a:lnTo>
                <a:lnTo>
                  <a:pt x="3182808" y="6251945"/>
                </a:lnTo>
                <a:lnTo>
                  <a:pt x="0" y="62519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4163" y="185465"/>
            <a:ext cx="16795137" cy="115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2"/>
              </a:lnSpc>
              <a:spcBef>
                <a:spcPct val="0"/>
              </a:spcBef>
            </a:pPr>
            <a:r>
              <a:rPr lang="en-US" sz="3201" b="1" dirty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МУНИЦИПАЛЬНОЕ АВТОНОМНОЕ ДОШКОЛЬНОЕ ОБРАЗОВАТЕЛЬНОЕ </a:t>
            </a:r>
            <a:r>
              <a:rPr lang="en-US" sz="3201" b="1" dirty="0" smtClean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УЧРЕЖДЕНИЕ</a:t>
            </a:r>
          </a:p>
          <a:p>
            <a:pPr algn="ctr">
              <a:lnSpc>
                <a:spcPts val="4482"/>
              </a:lnSpc>
              <a:spcBef>
                <a:spcPct val="0"/>
              </a:spcBef>
            </a:pPr>
            <a:r>
              <a:rPr lang="en-US" sz="3201" b="1" dirty="0" smtClean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 </a:t>
            </a:r>
            <a:r>
              <a:rPr lang="en-US" sz="3201" b="1" dirty="0">
                <a:solidFill>
                  <a:srgbClr val="FFF9C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ДЕТСКИЙ САД №223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67706" y="6338177"/>
            <a:ext cx="11995666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D1B266"/>
                </a:solidFill>
                <a:latin typeface="Cormorant Garamond Bold"/>
                <a:ea typeface="Cormorant Garamond Bold"/>
                <a:cs typeface="Cormorant Garamond Bold"/>
                <a:sym typeface="Cormorant Garamond Bold"/>
              </a:rPr>
              <a:t>ПОСТАНОВКА “ОТОМСТИЛА”</a:t>
            </a:r>
          </a:p>
        </p:txBody>
      </p:sp>
      <p:pic>
        <p:nvPicPr>
          <p:cNvPr id="14" name="Picture 2" descr="https://avatars.mds.yandex.net/get-socsnippets/5320700/2a00000191494dcf4dade631324c7dcfb046/square_8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85846" cy="1285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2622" y="2526446"/>
            <a:ext cx="15402755" cy="161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2"/>
              </a:lnSpc>
            </a:pPr>
            <a:r>
              <a:rPr lang="en-US" sz="12508" b="1">
                <a:solidFill>
                  <a:srgbClr val="5F1A1F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ТЕАТР - </a:t>
            </a:r>
          </a:p>
        </p:txBody>
      </p:sp>
      <p:sp>
        <p:nvSpPr>
          <p:cNvPr id="3" name="Freeform 3"/>
          <p:cNvSpPr/>
          <p:nvPr/>
        </p:nvSpPr>
        <p:spPr>
          <a:xfrm>
            <a:off x="12796894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1106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14682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66504" y="5086651"/>
            <a:ext cx="14924148" cy="219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08"/>
              </a:lnSpc>
            </a:pP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это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удивительное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место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,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где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оживают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истории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и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персонажи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. В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нём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смешиваются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искусство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,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эмоции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и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красивая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4148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игра</a:t>
            </a:r>
            <a:r>
              <a:rPr lang="en-US" sz="4148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. </a:t>
            </a:r>
          </a:p>
        </p:txBody>
      </p:sp>
      <p:sp>
        <p:nvSpPr>
          <p:cNvPr id="7" name="Freeform 7"/>
          <p:cNvSpPr/>
          <p:nvPr/>
        </p:nvSpPr>
        <p:spPr>
          <a:xfrm rot="-2595023">
            <a:off x="566067" y="5735001"/>
            <a:ext cx="1753111" cy="962617"/>
          </a:xfrm>
          <a:custGeom>
            <a:avLst/>
            <a:gdLst/>
            <a:ahLst/>
            <a:cxnLst/>
            <a:rect l="l" t="t" r="r" b="b"/>
            <a:pathLst>
              <a:path w="1753111" h="962617">
                <a:moveTo>
                  <a:pt x="0" y="0"/>
                </a:moveTo>
                <a:lnTo>
                  <a:pt x="1753111" y="0"/>
                </a:lnTo>
                <a:lnTo>
                  <a:pt x="1753111" y="962618"/>
                </a:lnTo>
                <a:lnTo>
                  <a:pt x="0" y="96261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7270" y="1262104"/>
            <a:ext cx="12029477" cy="13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46"/>
              </a:lnSpc>
            </a:pPr>
            <a:r>
              <a:rPr lang="en-US" sz="11529" b="1" dirty="0">
                <a:solidFill>
                  <a:srgbClr val="D1B266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ЦЕЛЬ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62858" y="3517900"/>
            <a:ext cx="7596282" cy="2187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1800" lvl="1" indent="-330900" algn="just">
              <a:lnSpc>
                <a:spcPts val="4291"/>
              </a:lnSpc>
              <a:buFont typeface="Arial"/>
              <a:buChar char="•"/>
            </a:pP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Познакомить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детей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с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театром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развить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их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творческие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способности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через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участие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в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театрализованных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поставках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29686" y="1214410"/>
            <a:ext cx="11178964" cy="147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46"/>
              </a:lnSpc>
            </a:pPr>
            <a:r>
              <a:rPr lang="en-US" sz="11500" b="1" dirty="0">
                <a:solidFill>
                  <a:srgbClr val="D1B266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ЗАДАЧИ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77300" y="3217895"/>
            <a:ext cx="9941061" cy="679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ознакомить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детей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с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различными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видами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театров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;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приобщить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детей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к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театральной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культуре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;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развить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навыки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командной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работы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и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коммуникации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через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совместные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театральные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игры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;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привлечь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детей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к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активной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творческой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жизни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предоставить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им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возможность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проявить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себя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раскрыть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свои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</a:t>
            </a:r>
            <a:r>
              <a:rPr lang="en-US" sz="3500" dirty="0" err="1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таланты</a:t>
            </a:r>
            <a:r>
              <a:rPr lang="en-US" sz="3500" dirty="0">
                <a:solidFill>
                  <a:srgbClr val="FDFAF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.</a:t>
            </a:r>
          </a:p>
          <a:p>
            <a:pPr algn="just">
              <a:lnSpc>
                <a:spcPts val="4900"/>
              </a:lnSpc>
            </a:pPr>
            <a:endParaRPr/>
          </a:p>
        </p:txBody>
      </p:sp>
      <p:sp>
        <p:nvSpPr>
          <p:cNvPr id="6" name="Freeform 6"/>
          <p:cNvSpPr/>
          <p:nvPr/>
        </p:nvSpPr>
        <p:spPr>
          <a:xfrm rot="1682744">
            <a:off x="-38785" y="6038848"/>
            <a:ext cx="6466460" cy="4632337"/>
          </a:xfrm>
          <a:custGeom>
            <a:avLst/>
            <a:gdLst/>
            <a:ahLst/>
            <a:cxnLst/>
            <a:rect l="l" t="t" r="r" b="b"/>
            <a:pathLst>
              <a:path w="6466460" h="4632337">
                <a:moveTo>
                  <a:pt x="0" y="0"/>
                </a:moveTo>
                <a:lnTo>
                  <a:pt x="6466460" y="0"/>
                </a:lnTo>
                <a:lnTo>
                  <a:pt x="6466460" y="4632336"/>
                </a:lnTo>
                <a:lnTo>
                  <a:pt x="0" y="46323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A8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2622" y="2478821"/>
            <a:ext cx="15402755" cy="12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37"/>
              </a:lnSpc>
            </a:pPr>
            <a:r>
              <a:rPr lang="en-US" sz="11009" b="1" dirty="0">
                <a:solidFill>
                  <a:srgbClr val="5F1A1F"/>
                </a:solidFill>
                <a:latin typeface="SimSun-ExtB" pitchFamily="49" charset="-122"/>
                <a:ea typeface="SimSun-ExtB" pitchFamily="49" charset="-122"/>
                <a:cs typeface="The Seasons Bold"/>
                <a:sym typeface="The Seasons Bold"/>
              </a:rPr>
              <a:t>РЕБЯТА ПОБЫВАЛИ </a:t>
            </a:r>
          </a:p>
        </p:txBody>
      </p:sp>
      <p:sp>
        <p:nvSpPr>
          <p:cNvPr id="3" name="Freeform 3"/>
          <p:cNvSpPr/>
          <p:nvPr/>
        </p:nvSpPr>
        <p:spPr>
          <a:xfrm>
            <a:off x="12796894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91106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14682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66504" y="6805105"/>
            <a:ext cx="6425675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4"/>
              </a:lnSpc>
            </a:pP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в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кукольном</a:t>
            </a: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театре</a:t>
            </a:r>
            <a:endParaRPr lang="en-US" sz="2649" dirty="0">
              <a:solidFill>
                <a:srgbClr val="1F222B"/>
              </a:solidFill>
              <a:latin typeface="SimSun-ExtB" pitchFamily="49" charset="-122"/>
              <a:ea typeface="SimSun-ExtB" pitchFamily="49" charset="-122"/>
              <a:cs typeface="Safira March"/>
              <a:sym typeface="Safira March"/>
            </a:endParaRPr>
          </a:p>
        </p:txBody>
      </p:sp>
      <p:sp>
        <p:nvSpPr>
          <p:cNvPr id="7" name="Freeform 7"/>
          <p:cNvSpPr/>
          <p:nvPr/>
        </p:nvSpPr>
        <p:spPr>
          <a:xfrm rot="-2595023">
            <a:off x="1091118" y="6833359"/>
            <a:ext cx="1193495" cy="655337"/>
          </a:xfrm>
          <a:custGeom>
            <a:avLst/>
            <a:gdLst/>
            <a:ahLst/>
            <a:cxnLst/>
            <a:rect l="l" t="t" r="r" b="b"/>
            <a:pathLst>
              <a:path w="1193495" h="655337">
                <a:moveTo>
                  <a:pt x="0" y="0"/>
                </a:moveTo>
                <a:lnTo>
                  <a:pt x="1193495" y="0"/>
                </a:lnTo>
                <a:lnTo>
                  <a:pt x="1193495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66504" y="5105701"/>
            <a:ext cx="6425675" cy="45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3"/>
              </a:lnSpc>
            </a:pPr>
            <a:r>
              <a:rPr lang="en-US" sz="2645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в </a:t>
            </a:r>
            <a:r>
              <a:rPr lang="en-US" sz="2645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пальчиковом</a:t>
            </a:r>
            <a:r>
              <a:rPr lang="en-US" sz="2645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2645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театре</a:t>
            </a:r>
            <a:endParaRPr lang="en-US" sz="2645" dirty="0">
              <a:solidFill>
                <a:srgbClr val="1F222B"/>
              </a:solidFill>
              <a:latin typeface="SimSun-ExtB" pitchFamily="49" charset="-122"/>
              <a:ea typeface="SimSun-ExtB" pitchFamily="49" charset="-122"/>
              <a:cs typeface="Safira March"/>
              <a:sym typeface="Safira March"/>
            </a:endParaRPr>
          </a:p>
        </p:txBody>
      </p:sp>
      <p:sp>
        <p:nvSpPr>
          <p:cNvPr id="9" name="Freeform 9"/>
          <p:cNvSpPr/>
          <p:nvPr/>
        </p:nvSpPr>
        <p:spPr>
          <a:xfrm rot="-2595023">
            <a:off x="1091118" y="4988561"/>
            <a:ext cx="1193495" cy="655337"/>
          </a:xfrm>
          <a:custGeom>
            <a:avLst/>
            <a:gdLst/>
            <a:ahLst/>
            <a:cxnLst/>
            <a:rect l="l" t="t" r="r" b="b"/>
            <a:pathLst>
              <a:path w="1193495" h="655337">
                <a:moveTo>
                  <a:pt x="0" y="0"/>
                </a:moveTo>
                <a:lnTo>
                  <a:pt x="1193495" y="0"/>
                </a:lnTo>
                <a:lnTo>
                  <a:pt x="1193495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721939" y="5105701"/>
            <a:ext cx="6537361" cy="45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9"/>
              </a:lnSpc>
            </a:pP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в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настольном</a:t>
            </a: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театре</a:t>
            </a:r>
            <a:endParaRPr lang="en-US" sz="2649" dirty="0">
              <a:solidFill>
                <a:srgbClr val="1F222B"/>
              </a:solidFill>
              <a:latin typeface="SimSun-ExtB" pitchFamily="49" charset="-122"/>
              <a:ea typeface="SimSun-ExtB" pitchFamily="49" charset="-122"/>
              <a:cs typeface="Safira March"/>
              <a:sym typeface="Safira March"/>
            </a:endParaRPr>
          </a:p>
        </p:txBody>
      </p:sp>
      <p:sp>
        <p:nvSpPr>
          <p:cNvPr id="11" name="Freeform 11"/>
          <p:cNvSpPr/>
          <p:nvPr/>
        </p:nvSpPr>
        <p:spPr>
          <a:xfrm rot="-2595023">
            <a:off x="9246553" y="4988561"/>
            <a:ext cx="1193495" cy="655337"/>
          </a:xfrm>
          <a:custGeom>
            <a:avLst/>
            <a:gdLst/>
            <a:ahLst/>
            <a:cxnLst/>
            <a:rect l="l" t="t" r="r" b="b"/>
            <a:pathLst>
              <a:path w="1193495" h="655337">
                <a:moveTo>
                  <a:pt x="0" y="0"/>
                </a:moveTo>
                <a:lnTo>
                  <a:pt x="1193495" y="0"/>
                </a:lnTo>
                <a:lnTo>
                  <a:pt x="1193495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721939" y="6928930"/>
            <a:ext cx="6537361" cy="45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9"/>
              </a:lnSpc>
            </a:pP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в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театре</a:t>
            </a: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ложек</a:t>
            </a: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</a:p>
        </p:txBody>
      </p:sp>
      <p:sp>
        <p:nvSpPr>
          <p:cNvPr id="13" name="Freeform 13"/>
          <p:cNvSpPr/>
          <p:nvPr/>
        </p:nvSpPr>
        <p:spPr>
          <a:xfrm rot="-2595023">
            <a:off x="9246553" y="6833359"/>
            <a:ext cx="1193495" cy="655337"/>
          </a:xfrm>
          <a:custGeom>
            <a:avLst/>
            <a:gdLst/>
            <a:ahLst/>
            <a:cxnLst/>
            <a:rect l="l" t="t" r="r" b="b"/>
            <a:pathLst>
              <a:path w="1193495" h="655337">
                <a:moveTo>
                  <a:pt x="0" y="0"/>
                </a:moveTo>
                <a:lnTo>
                  <a:pt x="1193495" y="0"/>
                </a:lnTo>
                <a:lnTo>
                  <a:pt x="1193495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595023">
            <a:off x="9466027" y="8680902"/>
            <a:ext cx="1193495" cy="655337"/>
          </a:xfrm>
          <a:custGeom>
            <a:avLst/>
            <a:gdLst/>
            <a:ahLst/>
            <a:cxnLst/>
            <a:rect l="l" t="t" r="r" b="b"/>
            <a:pathLst>
              <a:path w="1193495" h="655337">
                <a:moveTo>
                  <a:pt x="0" y="0"/>
                </a:moveTo>
                <a:lnTo>
                  <a:pt x="1193495" y="0"/>
                </a:lnTo>
                <a:lnTo>
                  <a:pt x="1193495" y="655337"/>
                </a:lnTo>
                <a:lnTo>
                  <a:pt x="0" y="6553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721939" y="8753028"/>
            <a:ext cx="6537361" cy="45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9"/>
              </a:lnSpc>
            </a:pP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в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стендовом</a:t>
            </a:r>
            <a:r>
              <a:rPr lang="en-US" sz="2649" dirty="0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 </a:t>
            </a:r>
            <a:r>
              <a:rPr lang="en-US" sz="2649" dirty="0" err="1">
                <a:solidFill>
                  <a:srgbClr val="1F222B"/>
                </a:solidFill>
                <a:latin typeface="SimSun-ExtB" pitchFamily="49" charset="-122"/>
                <a:ea typeface="SimSun-ExtB" pitchFamily="49" charset="-122"/>
                <a:cs typeface="Safira March"/>
                <a:sym typeface="Safira March"/>
              </a:rPr>
              <a:t>театре</a:t>
            </a:r>
            <a:endParaRPr lang="en-US" sz="2649" dirty="0">
              <a:solidFill>
                <a:srgbClr val="1F222B"/>
              </a:solidFill>
              <a:latin typeface="SimSun-ExtB" pitchFamily="49" charset="-122"/>
              <a:ea typeface="SimSun-ExtB" pitchFamily="49" charset="-122"/>
              <a:cs typeface="Safira March"/>
              <a:sym typeface="Safira March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92151"/>
            <a:ext cx="18288000" cy="229484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2796894" y="1733560"/>
            <a:ext cx="5032207" cy="7188868"/>
          </a:xfrm>
          <a:custGeom>
            <a:avLst/>
            <a:gdLst/>
            <a:ahLst/>
            <a:cxnLst/>
            <a:rect l="l" t="t" r="r" b="b"/>
            <a:pathLst>
              <a:path w="5032207" h="7188868">
                <a:moveTo>
                  <a:pt x="0" y="0"/>
                </a:moveTo>
                <a:lnTo>
                  <a:pt x="5032207" y="0"/>
                </a:lnTo>
                <a:lnTo>
                  <a:pt x="5032207" y="7188868"/>
                </a:lnTo>
                <a:lnTo>
                  <a:pt x="0" y="7188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27655" y="5327994"/>
            <a:ext cx="5431328" cy="3930306"/>
          </a:xfrm>
          <a:custGeom>
            <a:avLst/>
            <a:gdLst/>
            <a:ahLst/>
            <a:cxnLst/>
            <a:rect l="l" t="t" r="r" b="b"/>
            <a:pathLst>
              <a:path w="5431328" h="3930306">
                <a:moveTo>
                  <a:pt x="0" y="0"/>
                </a:moveTo>
                <a:lnTo>
                  <a:pt x="5431328" y="0"/>
                </a:lnTo>
                <a:lnTo>
                  <a:pt x="5431328" y="3930306"/>
                </a:lnTo>
                <a:lnTo>
                  <a:pt x="0" y="39303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728995" y="4358166"/>
            <a:ext cx="4368188" cy="5200223"/>
          </a:xfrm>
          <a:custGeom>
            <a:avLst/>
            <a:gdLst/>
            <a:ahLst/>
            <a:cxnLst/>
            <a:rect l="l" t="t" r="r" b="b"/>
            <a:pathLst>
              <a:path w="4368188" h="5200223">
                <a:moveTo>
                  <a:pt x="0" y="0"/>
                </a:moveTo>
                <a:lnTo>
                  <a:pt x="4368187" y="0"/>
                </a:lnTo>
                <a:lnTo>
                  <a:pt x="4368187" y="5200223"/>
                </a:lnTo>
                <a:lnTo>
                  <a:pt x="0" y="520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96894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91106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814682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9604" y="4358166"/>
            <a:ext cx="4718021" cy="5200223"/>
          </a:xfrm>
          <a:custGeom>
            <a:avLst/>
            <a:gdLst/>
            <a:ahLst/>
            <a:cxnLst/>
            <a:rect l="l" t="t" r="r" b="b"/>
            <a:pathLst>
              <a:path w="4718021" h="5200223">
                <a:moveTo>
                  <a:pt x="0" y="0"/>
                </a:moveTo>
                <a:lnTo>
                  <a:pt x="4718021" y="0"/>
                </a:lnTo>
                <a:lnTo>
                  <a:pt x="4718021" y="5200223"/>
                </a:lnTo>
                <a:lnTo>
                  <a:pt x="0" y="52002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571826" y="2351354"/>
            <a:ext cx="3482343" cy="858403"/>
            <a:chOff x="0" y="0"/>
            <a:chExt cx="917160" cy="2260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7160" cy="226082"/>
            </a:xfrm>
            <a:custGeom>
              <a:avLst/>
              <a:gdLst/>
              <a:ahLst/>
              <a:cxnLst/>
              <a:rect l="l" t="t" r="r" b="b"/>
              <a:pathLst>
                <a:path w="917160" h="226082">
                  <a:moveTo>
                    <a:pt x="0" y="0"/>
                  </a:moveTo>
                  <a:lnTo>
                    <a:pt x="917160" y="0"/>
                  </a:lnTo>
                  <a:lnTo>
                    <a:pt x="917160" y="226082"/>
                  </a:lnTo>
                  <a:lnTo>
                    <a:pt x="0" y="226082"/>
                  </a:lnTo>
                  <a:close/>
                </a:path>
              </a:pathLst>
            </a:custGeom>
            <a:solidFill>
              <a:srgbClr val="D1B26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17160" cy="2641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8752" y="2362811"/>
            <a:ext cx="11968832" cy="1952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9"/>
              </a:lnSpc>
            </a:pPr>
            <a:r>
              <a:rPr lang="en-US" sz="9011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ПАЛЬЧИКОВЫЙ ТЕАТР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70771" y="2189429"/>
            <a:ext cx="2884454" cy="981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9"/>
              </a:lnSpc>
              <a:spcBef>
                <a:spcPct val="0"/>
              </a:spcBef>
            </a:pPr>
            <a:r>
              <a:rPr lang="en-US" sz="5342" b="1">
                <a:solidFill>
                  <a:srgbClr val="1F222B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БИЛЕТЫ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002" y="428592"/>
            <a:ext cx="8072493" cy="4071965"/>
          </a:xfrm>
          <a:custGeom>
            <a:avLst/>
            <a:gdLst/>
            <a:ahLst/>
            <a:cxnLst/>
            <a:rect l="l" t="t" r="r" b="b"/>
            <a:pathLst>
              <a:path w="8488391" h="5002229">
                <a:moveTo>
                  <a:pt x="0" y="0"/>
                </a:moveTo>
                <a:lnTo>
                  <a:pt x="8488391" y="0"/>
                </a:lnTo>
                <a:lnTo>
                  <a:pt x="8488391" y="5002229"/>
                </a:lnTo>
                <a:lnTo>
                  <a:pt x="0" y="50022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82" t="-29028"/>
            </a:stretch>
          </a:blipFill>
          <a:ln w="85725" cap="sq">
            <a:solidFill>
              <a:srgbClr val="FFFFFF"/>
            </a:solidFill>
            <a:prstDash val="sysDot"/>
            <a:miter/>
          </a:ln>
        </p:spPr>
      </p:sp>
      <p:sp>
        <p:nvSpPr>
          <p:cNvPr id="3" name="Freeform 3"/>
          <p:cNvSpPr/>
          <p:nvPr/>
        </p:nvSpPr>
        <p:spPr>
          <a:xfrm rot="-2168150">
            <a:off x="-2288975" y="6442139"/>
            <a:ext cx="8131459" cy="4361419"/>
          </a:xfrm>
          <a:custGeom>
            <a:avLst/>
            <a:gdLst/>
            <a:ahLst/>
            <a:cxnLst/>
            <a:rect l="l" t="t" r="r" b="b"/>
            <a:pathLst>
              <a:path w="8131459" h="4361419">
                <a:moveTo>
                  <a:pt x="0" y="0"/>
                </a:moveTo>
                <a:lnTo>
                  <a:pt x="8131459" y="0"/>
                </a:lnTo>
                <a:lnTo>
                  <a:pt x="8131459" y="4361419"/>
                </a:lnTo>
                <a:lnTo>
                  <a:pt x="0" y="43614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21727" y="-262067"/>
            <a:ext cx="8818902" cy="2581533"/>
          </a:xfrm>
          <a:custGeom>
            <a:avLst/>
            <a:gdLst/>
            <a:ahLst/>
            <a:cxnLst/>
            <a:rect l="l" t="t" r="r" b="b"/>
            <a:pathLst>
              <a:path w="8818902" h="2581533">
                <a:moveTo>
                  <a:pt x="0" y="0"/>
                </a:moveTo>
                <a:lnTo>
                  <a:pt x="8818902" y="0"/>
                </a:lnTo>
                <a:lnTo>
                  <a:pt x="8818902" y="2581534"/>
                </a:lnTo>
                <a:lnTo>
                  <a:pt x="0" y="25815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01586" y="2571732"/>
            <a:ext cx="4796992" cy="6000792"/>
          </a:xfrm>
          <a:custGeom>
            <a:avLst/>
            <a:gdLst/>
            <a:ahLst/>
            <a:cxnLst/>
            <a:rect l="l" t="t" r="r" b="b"/>
            <a:pathLst>
              <a:path w="5439934" h="6914402">
                <a:moveTo>
                  <a:pt x="0" y="0"/>
                </a:moveTo>
                <a:lnTo>
                  <a:pt x="5439934" y="0"/>
                </a:lnTo>
                <a:lnTo>
                  <a:pt x="5439934" y="6914402"/>
                </a:lnTo>
                <a:lnTo>
                  <a:pt x="0" y="69144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900"/>
            </a:stretch>
          </a:blipFill>
          <a:ln w="85725" cap="sq">
            <a:solidFill>
              <a:srgbClr val="FFFFFF"/>
            </a:solidFill>
            <a:prstDash val="dash"/>
            <a:miter/>
          </a:ln>
        </p:spPr>
      </p:sp>
      <p:pic>
        <p:nvPicPr>
          <p:cNvPr id="14338" name="Picture 2" descr="C:\Users\user\Downloads\photo_5355215651767189803_y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4910" y="4857748"/>
            <a:ext cx="6754281" cy="5065711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992151"/>
            <a:ext cx="18288000" cy="2294849"/>
            <a:chOff x="0" y="0"/>
            <a:chExt cx="6186311" cy="77628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776282"/>
            </a:xfrm>
            <a:custGeom>
              <a:avLst/>
              <a:gdLst/>
              <a:ahLst/>
              <a:cxnLst/>
              <a:rect l="l" t="t" r="r" b="b"/>
              <a:pathLst>
                <a:path w="6186311" h="776282">
                  <a:moveTo>
                    <a:pt x="0" y="0"/>
                  </a:moveTo>
                  <a:lnTo>
                    <a:pt x="6186311" y="0"/>
                  </a:lnTo>
                  <a:lnTo>
                    <a:pt x="6186311" y="776282"/>
                  </a:lnTo>
                  <a:lnTo>
                    <a:pt x="0" y="776282"/>
                  </a:lnTo>
                  <a:close/>
                </a:path>
              </a:pathLst>
            </a:custGeom>
            <a:solidFill>
              <a:srgbClr val="C8A888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98672" y="4223224"/>
            <a:ext cx="10129628" cy="2317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90"/>
              </a:lnSpc>
            </a:pPr>
            <a:r>
              <a:rPr lang="en-US" sz="10711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КУКОЛЬНЫЙ ТЕАТР </a:t>
            </a:r>
          </a:p>
        </p:txBody>
      </p:sp>
      <p:sp>
        <p:nvSpPr>
          <p:cNvPr id="5" name="Freeform 5"/>
          <p:cNvSpPr/>
          <p:nvPr/>
        </p:nvSpPr>
        <p:spPr>
          <a:xfrm>
            <a:off x="9144000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838212" y="0"/>
            <a:ext cx="7305788" cy="1288475"/>
          </a:xfrm>
          <a:custGeom>
            <a:avLst/>
            <a:gdLst/>
            <a:ahLst/>
            <a:cxnLst/>
            <a:rect l="l" t="t" r="r" b="b"/>
            <a:pathLst>
              <a:path w="7305788" h="1288475">
                <a:moveTo>
                  <a:pt x="0" y="0"/>
                </a:moveTo>
                <a:lnTo>
                  <a:pt x="7305788" y="0"/>
                </a:lnTo>
                <a:lnTo>
                  <a:pt x="7305788" y="1288475"/>
                </a:lnTo>
                <a:lnTo>
                  <a:pt x="0" y="12884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33815" y="-777182"/>
            <a:ext cx="4117893" cy="405050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4117893" y="0"/>
                </a:moveTo>
                <a:lnTo>
                  <a:pt x="0" y="0"/>
                </a:lnTo>
                <a:lnTo>
                  <a:pt x="0" y="4050509"/>
                </a:lnTo>
                <a:lnTo>
                  <a:pt x="4117893" y="4050509"/>
                </a:lnTo>
                <a:lnTo>
                  <a:pt x="411789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13447" y="-777182"/>
            <a:ext cx="4117893" cy="4050509"/>
          </a:xfrm>
          <a:custGeom>
            <a:avLst/>
            <a:gdLst/>
            <a:ahLst/>
            <a:cxnLst/>
            <a:rect l="l" t="t" r="r" b="b"/>
            <a:pathLst>
              <a:path w="4117893" h="4050509">
                <a:moveTo>
                  <a:pt x="0" y="0"/>
                </a:moveTo>
                <a:lnTo>
                  <a:pt x="4117893" y="0"/>
                </a:lnTo>
                <a:lnTo>
                  <a:pt x="4117893" y="4050509"/>
                </a:lnTo>
                <a:lnTo>
                  <a:pt x="0" y="4050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11592" y="4803321"/>
            <a:ext cx="8167603" cy="4336255"/>
          </a:xfrm>
          <a:custGeom>
            <a:avLst/>
            <a:gdLst/>
            <a:ahLst/>
            <a:cxnLst/>
            <a:rect l="l" t="t" r="r" b="b"/>
            <a:pathLst>
              <a:path w="8167603" h="4336255">
                <a:moveTo>
                  <a:pt x="0" y="0"/>
                </a:moveTo>
                <a:lnTo>
                  <a:pt x="8167603" y="0"/>
                </a:lnTo>
                <a:lnTo>
                  <a:pt x="8167603" y="4336255"/>
                </a:lnTo>
                <a:lnTo>
                  <a:pt x="0" y="43362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2753131" y="3712416"/>
            <a:ext cx="6099615" cy="5988713"/>
          </a:xfrm>
          <a:custGeom>
            <a:avLst/>
            <a:gdLst/>
            <a:ahLst/>
            <a:cxnLst/>
            <a:rect l="l" t="t" r="r" b="b"/>
            <a:pathLst>
              <a:path w="6099615" h="5988713">
                <a:moveTo>
                  <a:pt x="6099615" y="0"/>
                </a:moveTo>
                <a:lnTo>
                  <a:pt x="0" y="0"/>
                </a:lnTo>
                <a:lnTo>
                  <a:pt x="0" y="5988713"/>
                </a:lnTo>
                <a:lnTo>
                  <a:pt x="6099615" y="5988713"/>
                </a:lnTo>
                <a:lnTo>
                  <a:pt x="609961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2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431" y="1525248"/>
            <a:ext cx="6123550" cy="4755300"/>
          </a:xfrm>
          <a:custGeom>
            <a:avLst/>
            <a:gdLst/>
            <a:ahLst/>
            <a:cxnLst/>
            <a:rect l="l" t="t" r="r" b="b"/>
            <a:pathLst>
              <a:path w="6123550" h="4755300">
                <a:moveTo>
                  <a:pt x="0" y="0"/>
                </a:moveTo>
                <a:lnTo>
                  <a:pt x="6123550" y="0"/>
                </a:lnTo>
                <a:lnTo>
                  <a:pt x="6123550" y="4755300"/>
                </a:lnTo>
                <a:lnTo>
                  <a:pt x="0" y="475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08" t="-13514" r="-8226"/>
            </a:stretch>
          </a:blipFill>
        </p:spPr>
      </p:sp>
      <p:sp>
        <p:nvSpPr>
          <p:cNvPr id="3" name="Freeform 3"/>
          <p:cNvSpPr/>
          <p:nvPr/>
        </p:nvSpPr>
        <p:spPr>
          <a:xfrm rot="528436">
            <a:off x="12418730" y="867209"/>
            <a:ext cx="4767719" cy="5078283"/>
          </a:xfrm>
          <a:custGeom>
            <a:avLst/>
            <a:gdLst/>
            <a:ahLst/>
            <a:cxnLst/>
            <a:rect l="l" t="t" r="r" b="b"/>
            <a:pathLst>
              <a:path w="4767719" h="5078283">
                <a:moveTo>
                  <a:pt x="0" y="0"/>
                </a:moveTo>
                <a:lnTo>
                  <a:pt x="4767719" y="0"/>
                </a:lnTo>
                <a:lnTo>
                  <a:pt x="4767719" y="5078282"/>
                </a:lnTo>
                <a:lnTo>
                  <a:pt x="0" y="50782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17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99391" y="5510023"/>
            <a:ext cx="6460027" cy="4776977"/>
          </a:xfrm>
          <a:custGeom>
            <a:avLst/>
            <a:gdLst/>
            <a:ahLst/>
            <a:cxnLst/>
            <a:rect l="l" t="t" r="r" b="b"/>
            <a:pathLst>
              <a:path w="6460027" h="4776977">
                <a:moveTo>
                  <a:pt x="0" y="0"/>
                </a:moveTo>
                <a:lnTo>
                  <a:pt x="6460027" y="0"/>
                </a:lnTo>
                <a:lnTo>
                  <a:pt x="6460027" y="4776977"/>
                </a:lnTo>
                <a:lnTo>
                  <a:pt x="0" y="4776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339" t="-20137" r="-211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58067" y="0"/>
            <a:ext cx="5584230" cy="6274416"/>
          </a:xfrm>
          <a:custGeom>
            <a:avLst/>
            <a:gdLst/>
            <a:ahLst/>
            <a:cxnLst/>
            <a:rect l="l" t="t" r="r" b="b"/>
            <a:pathLst>
              <a:path w="5584230" h="6274416">
                <a:moveTo>
                  <a:pt x="0" y="0"/>
                </a:moveTo>
                <a:lnTo>
                  <a:pt x="5584230" y="0"/>
                </a:lnTo>
                <a:lnTo>
                  <a:pt x="5584230" y="6274416"/>
                </a:lnTo>
                <a:lnTo>
                  <a:pt x="0" y="62744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431" y="239300"/>
            <a:ext cx="6189816" cy="7556236"/>
          </a:xfrm>
          <a:custGeom>
            <a:avLst/>
            <a:gdLst/>
            <a:ahLst/>
            <a:cxnLst/>
            <a:rect l="l" t="t" r="r" b="b"/>
            <a:pathLst>
              <a:path w="6189816" h="7556236">
                <a:moveTo>
                  <a:pt x="0" y="0"/>
                </a:moveTo>
                <a:lnTo>
                  <a:pt x="6189816" y="0"/>
                </a:lnTo>
                <a:lnTo>
                  <a:pt x="6189816" y="7556236"/>
                </a:lnTo>
                <a:lnTo>
                  <a:pt x="0" y="755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33517">
            <a:off x="15221986" y="7769394"/>
            <a:ext cx="2365295" cy="1582597"/>
          </a:xfrm>
          <a:custGeom>
            <a:avLst/>
            <a:gdLst/>
            <a:ahLst/>
            <a:cxnLst/>
            <a:rect l="l" t="t" r="r" b="b"/>
            <a:pathLst>
              <a:path w="2365295" h="1582597">
                <a:moveTo>
                  <a:pt x="0" y="0"/>
                </a:moveTo>
                <a:lnTo>
                  <a:pt x="2365295" y="0"/>
                </a:lnTo>
                <a:lnTo>
                  <a:pt x="2365295" y="1582598"/>
                </a:lnTo>
                <a:lnTo>
                  <a:pt x="0" y="15825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99391" y="4846692"/>
            <a:ext cx="6103639" cy="6103639"/>
          </a:xfrm>
          <a:custGeom>
            <a:avLst/>
            <a:gdLst/>
            <a:ahLst/>
            <a:cxnLst/>
            <a:rect l="l" t="t" r="r" b="b"/>
            <a:pathLst>
              <a:path w="6103639" h="6103639">
                <a:moveTo>
                  <a:pt x="0" y="0"/>
                </a:moveTo>
                <a:lnTo>
                  <a:pt x="6103639" y="0"/>
                </a:lnTo>
                <a:lnTo>
                  <a:pt x="6103639" y="6103639"/>
                </a:lnTo>
                <a:lnTo>
                  <a:pt x="0" y="61036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31243" y="-2238037"/>
            <a:ext cx="4837564" cy="4954675"/>
          </a:xfrm>
          <a:custGeom>
            <a:avLst/>
            <a:gdLst/>
            <a:ahLst/>
            <a:cxnLst/>
            <a:rect l="l" t="t" r="r" b="b"/>
            <a:pathLst>
              <a:path w="4837564" h="4954675">
                <a:moveTo>
                  <a:pt x="0" y="0"/>
                </a:moveTo>
                <a:lnTo>
                  <a:pt x="4837565" y="0"/>
                </a:lnTo>
                <a:lnTo>
                  <a:pt x="4837565" y="4954675"/>
                </a:lnTo>
                <a:lnTo>
                  <a:pt x="0" y="49546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1A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23143">
            <a:off x="10218085" y="502462"/>
            <a:ext cx="8775780" cy="9282075"/>
          </a:xfrm>
          <a:custGeom>
            <a:avLst/>
            <a:gdLst/>
            <a:ahLst/>
            <a:cxnLst/>
            <a:rect l="l" t="t" r="r" b="b"/>
            <a:pathLst>
              <a:path w="8775780" h="9282075">
                <a:moveTo>
                  <a:pt x="0" y="0"/>
                </a:moveTo>
                <a:lnTo>
                  <a:pt x="8775781" y="0"/>
                </a:lnTo>
                <a:lnTo>
                  <a:pt x="8775781" y="9282076"/>
                </a:lnTo>
                <a:lnTo>
                  <a:pt x="0" y="928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5840" y="2593090"/>
            <a:ext cx="10954108" cy="2636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8"/>
              </a:lnSpc>
            </a:pPr>
            <a:r>
              <a:rPr lang="en-US" sz="11612" b="1" dirty="0">
                <a:solidFill>
                  <a:srgbClr val="D1B266"/>
                </a:solidFill>
                <a:latin typeface="Sitka Subheading" pitchFamily="2" charset="0"/>
                <a:ea typeface="The Seasons Bold"/>
                <a:cs typeface="The Seasons Bold"/>
                <a:sym typeface="The Seasons Bold"/>
              </a:rPr>
              <a:t>НАСТОЛЬНЫЙ ТЕАТР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205</Words>
  <Application>Microsoft Office PowerPoint</Application>
  <PresentationFormat>Произвольный</PresentationFormat>
  <Paragraphs>39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0" baseType="lpstr">
      <vt:lpstr>Arial</vt:lpstr>
      <vt:lpstr>SimSun-ExtB</vt:lpstr>
      <vt:lpstr>The Seasons Bold</vt:lpstr>
      <vt:lpstr>Calibri</vt:lpstr>
      <vt:lpstr>Times New Roman</vt:lpstr>
      <vt:lpstr>The Seasons</vt:lpstr>
      <vt:lpstr>Cormorant Garamond Bold</vt:lpstr>
      <vt:lpstr>Safira March</vt:lpstr>
      <vt:lpstr>Red Hat Display</vt:lpstr>
      <vt:lpstr>Sitka Subheading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Созвездие талантов</dc:title>
  <cp:lastModifiedBy>user</cp:lastModifiedBy>
  <cp:revision>6</cp:revision>
  <dcterms:created xsi:type="dcterms:W3CDTF">2006-08-16T00:00:00Z</dcterms:created>
  <dcterms:modified xsi:type="dcterms:W3CDTF">2025-03-07T05:56:35Z</dcterms:modified>
  <dc:identifier>DAGgeIsGRO4</dc:identifier>
</cp:coreProperties>
</file>